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28.svg" ContentType="image/svg+xml"/>
  <Override PartName="/ppt/media/image3.svg" ContentType="image/svg+xml"/>
  <Override PartName="/ppt/media/image32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Helvetica World" panose="020B0500040000020004" charset="-122"/>
      <p:regular r:id="rId19"/>
    </p:embeddedFont>
    <p:embeddedFont>
      <p:font typeface="Canva Sans Bold" panose="020B0803030501040103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Algerian" panose="04020705040A0206070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6.jpe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6.jpe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jpe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65710" y="2057767"/>
            <a:ext cx="3848420" cy="3085733"/>
          </a:xfrm>
          <a:custGeom>
            <a:avLst/>
            <a:gdLst/>
            <a:ahLst/>
            <a:cxnLst/>
            <a:rect l="l" t="t" r="r" b="b"/>
            <a:pathLst>
              <a:path w="3848420" h="3085733">
                <a:moveTo>
                  <a:pt x="0" y="0"/>
                </a:moveTo>
                <a:lnTo>
                  <a:pt x="3848420" y="0"/>
                </a:lnTo>
                <a:lnTo>
                  <a:pt x="3848420" y="3085733"/>
                </a:lnTo>
                <a:lnTo>
                  <a:pt x="0" y="308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28675"/>
            <a:ext cx="13039474" cy="377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15"/>
              </a:lnSpc>
              <a:spcBef>
                <a:spcPct val="0"/>
              </a:spcBef>
            </a:pPr>
            <a:r>
              <a:rPr lang="en-US" sz="10510">
                <a:solidFill>
                  <a:srgbClr val="EDCA98"/>
                </a:solidFill>
                <a:latin typeface="Algerian" panose="04020705040A02060702" charset="0"/>
                <a:ea typeface="Norwester" panose="00000506000000000000"/>
                <a:cs typeface="Algerian" panose="04020705040A02060702" charset="0"/>
                <a:sym typeface="Norwester" panose="00000506000000000000"/>
              </a:rPr>
              <a:t>IELTS AND GRE EXAMS PROBLEM</a:t>
            </a:r>
            <a:endParaRPr lang="en-US" sz="10510">
              <a:solidFill>
                <a:srgbClr val="EDCA98"/>
              </a:solidFill>
              <a:latin typeface="Algerian" panose="04020705040A02060702" charset="0"/>
              <a:ea typeface="Norwester" panose="00000506000000000000"/>
              <a:cs typeface="Algerian" panose="04020705040A02060702" charset="0"/>
              <a:sym typeface="Norwester" panose="00000506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469256"/>
            <a:ext cx="663328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59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Md. Rubaiyat Hasan    (2023-3-60-273)</a:t>
            </a:r>
            <a:endParaRPr lang="en-US" sz="3000" spc="-59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algn="l">
              <a:lnSpc>
                <a:spcPts val="4200"/>
              </a:lnSpc>
            </a:pPr>
            <a:r>
              <a:rPr lang="en-US" sz="3000" spc="-59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Hafsa Ferdousi             (2023-3-60-321)</a:t>
            </a:r>
            <a:endParaRPr lang="en-US" sz="3000" spc="-59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algn="l">
              <a:lnSpc>
                <a:spcPts val="4200"/>
              </a:lnSpc>
            </a:pPr>
            <a:r>
              <a:rPr lang="en-US" sz="3000" spc="-59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Nafisa Naowar              (2023-3-60-326)</a:t>
            </a:r>
            <a:endParaRPr lang="en-US" sz="3000" spc="-59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59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Inteshar Alam                (2023-3-60-466)</a:t>
            </a:r>
            <a:endParaRPr lang="en-US" sz="3000" spc="-59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39238" y="4961572"/>
            <a:ext cx="952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028700" y="4641849"/>
            <a:ext cx="3166690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-75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Presented By:</a:t>
            </a:r>
            <a:endParaRPr lang="en-US" sz="3800" spc="-75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4067886" y="8172352"/>
            <a:ext cx="5369988" cy="4548273"/>
            <a:chOff x="0" y="0"/>
            <a:chExt cx="1300744" cy="1101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4"/>
              <a:stretch>
                <a:fillRect r="-4957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956040" y="2961268"/>
            <a:ext cx="6935028" cy="2470509"/>
          </a:xfrm>
          <a:custGeom>
            <a:avLst/>
            <a:gdLst/>
            <a:ahLst/>
            <a:cxnLst/>
            <a:rect l="l" t="t" r="r" b="b"/>
            <a:pathLst>
              <a:path w="6935028" h="2470509">
                <a:moveTo>
                  <a:pt x="0" y="0"/>
                </a:moveTo>
                <a:lnTo>
                  <a:pt x="6935028" y="0"/>
                </a:lnTo>
                <a:lnTo>
                  <a:pt x="6935028" y="2470509"/>
                </a:lnTo>
                <a:lnTo>
                  <a:pt x="0" y="2470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7309" b="-5758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35186" y="904875"/>
            <a:ext cx="1304412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Mutex Lock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8295" y="2606316"/>
            <a:ext cx="10319966" cy="712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850" lvl="1" indent="-415925" algn="l">
              <a:lnSpc>
                <a:spcPts val="5395"/>
              </a:lnSpc>
              <a:buFont typeface="Arial" panose="020B0604020202020204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This ensures safe upd</a:t>
            </a: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ating of room_attendance[] and total_ent</a:t>
            </a: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ered.</a:t>
            </a:r>
            <a:endParaRPr lang="en-US" sz="385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831850" lvl="1" indent="-415925" algn="l">
              <a:lnSpc>
                <a:spcPts val="5395"/>
              </a:lnSpc>
              <a:buFont typeface="Arial" panose="020B0604020202020204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Since many student threads </a:t>
            </a: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run concurrently, without a mutex multiple threads could write at the same time → causing race conditions (incorrect counts).</a:t>
            </a:r>
            <a:endParaRPr lang="en-US" sz="385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831850" lvl="1" indent="-415925" algn="l">
              <a:lnSpc>
                <a:spcPts val="5395"/>
              </a:lnSpc>
              <a:buFont typeface="Arial" panose="020B0604020202020204"/>
              <a:buChar char="•"/>
            </a:pPr>
            <a:r>
              <a:rPr lang="en-US" sz="385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 here, the attendance mutex (att_mtx) protects shared count</a:t>
            </a:r>
            <a:endParaRPr lang="en-US" sz="385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820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3242" y="543242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6" y="0"/>
                </a:lnTo>
                <a:lnTo>
                  <a:pt x="970916" y="970916"/>
                </a:lnTo>
                <a:lnTo>
                  <a:pt x="0" y="97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4067886" y="8172352"/>
            <a:ext cx="5369988" cy="4548273"/>
            <a:chOff x="0" y="0"/>
            <a:chExt cx="1300744" cy="1101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4"/>
              <a:stretch>
                <a:fillRect r="-4957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221433" y="3698791"/>
            <a:ext cx="9808609" cy="2774385"/>
          </a:xfrm>
          <a:custGeom>
            <a:avLst/>
            <a:gdLst/>
            <a:ahLst/>
            <a:cxnLst/>
            <a:rect l="l" t="t" r="r" b="b"/>
            <a:pathLst>
              <a:path w="9808609" h="2774385">
                <a:moveTo>
                  <a:pt x="0" y="0"/>
                </a:moveTo>
                <a:lnTo>
                  <a:pt x="9808608" y="0"/>
                </a:lnTo>
                <a:lnTo>
                  <a:pt x="9808608" y="2774385"/>
                </a:lnTo>
                <a:lnTo>
                  <a:pt x="0" y="2774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36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99615" y="419417"/>
            <a:ext cx="1304412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Mutex Lock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21433" y="1999615"/>
            <a:ext cx="9808609" cy="1630317"/>
          </a:xfrm>
          <a:custGeom>
            <a:avLst/>
            <a:gdLst/>
            <a:ahLst/>
            <a:cxnLst/>
            <a:rect l="l" t="t" r="r" b="b"/>
            <a:pathLst>
              <a:path w="9808609" h="1630317">
                <a:moveTo>
                  <a:pt x="0" y="0"/>
                </a:moveTo>
                <a:lnTo>
                  <a:pt x="9808608" y="0"/>
                </a:lnTo>
                <a:lnTo>
                  <a:pt x="9808608" y="1630317"/>
                </a:lnTo>
                <a:lnTo>
                  <a:pt x="0" y="1630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018" b="-426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4009" y="2303142"/>
            <a:ext cx="7957424" cy="664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l">
              <a:lnSpc>
                <a:spcPts val="49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This </a:t>
            </a: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uses a mutex (exam_mtx) with condition variable (exam_over_cv).</a:t>
            </a:r>
            <a:endParaRPr lang="en-US" sz="35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l">
              <a:lnSpc>
                <a:spcPts val="49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Students wait for the signal that the exam has ended.</a:t>
            </a:r>
            <a:endParaRPr lang="en-US" sz="35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55650" lvl="1" indent="-377825" algn="l">
              <a:lnSpc>
                <a:spcPts val="49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The controller thread locks, sets exam_over = true, and broadcasts to wake up all students.</a:t>
            </a:r>
            <a:endParaRPr lang="en-US" sz="35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8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93257" y="8922507"/>
            <a:ext cx="760024" cy="335793"/>
          </a:xfrm>
          <a:custGeom>
            <a:avLst/>
            <a:gdLst/>
            <a:ahLst/>
            <a:cxnLst/>
            <a:rect l="l" t="t" r="r" b="b"/>
            <a:pathLst>
              <a:path w="760024" h="335793">
                <a:moveTo>
                  <a:pt x="0" y="0"/>
                </a:moveTo>
                <a:lnTo>
                  <a:pt x="760025" y="0"/>
                </a:lnTo>
                <a:lnTo>
                  <a:pt x="760025" y="335793"/>
                </a:lnTo>
                <a:lnTo>
                  <a:pt x="0" y="335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1435" y="4097406"/>
            <a:ext cx="5390267" cy="5160894"/>
          </a:xfrm>
          <a:custGeom>
            <a:avLst/>
            <a:gdLst/>
            <a:ahLst/>
            <a:cxnLst/>
            <a:rect l="l" t="t" r="r" b="b"/>
            <a:pathLst>
              <a:path w="5390267" h="5160894">
                <a:moveTo>
                  <a:pt x="0" y="0"/>
                </a:moveTo>
                <a:lnTo>
                  <a:pt x="5390267" y="0"/>
                </a:lnTo>
                <a:lnTo>
                  <a:pt x="5390267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98022" y="3613521"/>
            <a:ext cx="10701723" cy="5644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1855" lvl="1" indent="-436245" algn="l">
              <a:lnSpc>
                <a:spcPts val="5655"/>
              </a:lnSpc>
              <a:buFont typeface="Arial" panose="020B0604020202020204"/>
              <a:buChar char="•"/>
            </a:pPr>
            <a:r>
              <a:rPr lang="en-US" sz="4040" spc="-80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Process</a:t>
            </a:r>
            <a:r>
              <a:rPr lang="en-US" sz="4040" spc="-8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 → allocation of rooms.</a:t>
            </a:r>
            <a:endParaRPr lang="en-US" sz="4040" spc="-8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871855" lvl="1" indent="-436245" algn="l">
              <a:lnSpc>
                <a:spcPts val="5655"/>
              </a:lnSpc>
              <a:buFont typeface="Arial" panose="020B0604020202020204"/>
              <a:buChar char="•"/>
            </a:pPr>
            <a:r>
              <a:rPr lang="en-US" sz="4040" spc="-80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Threads </a:t>
            </a:r>
            <a:r>
              <a:rPr lang="en-US" sz="4040" spc="-8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→ each student is a thread. [ To allow students to enter their designated room only when the exam starts.]</a:t>
            </a:r>
            <a:endParaRPr lang="en-US" sz="4040" spc="-8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871855" lvl="1" indent="-436245" algn="l">
              <a:lnSpc>
                <a:spcPts val="5655"/>
              </a:lnSpc>
              <a:buFont typeface="Arial" panose="020B0604020202020204"/>
              <a:buChar char="•"/>
            </a:pPr>
            <a:r>
              <a:rPr lang="en-US" sz="4040" spc="-80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Semaphores</a:t>
            </a:r>
            <a:r>
              <a:rPr lang="en-US" sz="4040" spc="-8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→ control exam start + room capacity.</a:t>
            </a:r>
            <a:endParaRPr lang="en-US" sz="4040" spc="-8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871855" lvl="1" indent="-436245" algn="l">
              <a:lnSpc>
                <a:spcPts val="5655"/>
              </a:lnSpc>
              <a:buFont typeface="Arial" panose="020B0604020202020204"/>
              <a:buChar char="•"/>
            </a:pPr>
            <a:r>
              <a:rPr lang="en-US" sz="4040" spc="-80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Mutex</a:t>
            </a:r>
            <a:r>
              <a:rPr lang="en-US" sz="4040" spc="-80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 → synchronize exam end.</a:t>
            </a:r>
            <a:endParaRPr lang="en-US" sz="4040" spc="-80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8249920" y="770890"/>
            <a:ext cx="9158605" cy="244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25"/>
              </a:lnSpc>
            </a:pPr>
            <a:r>
              <a:rPr lang="en-US" sz="8660">
                <a:solidFill>
                  <a:srgbClr val="EDCA98"/>
                </a:solidFill>
                <a:latin typeface="Algerian" panose="04020705040A02060702" charset="0"/>
                <a:ea typeface="Norwester" panose="00000506000000000000"/>
                <a:cs typeface="Algerian" panose="04020705040A02060702" charset="0"/>
                <a:sym typeface="Norwester" panose="00000506000000000000"/>
              </a:rPr>
              <a:t>CORE CONCEPTS   DEMONSTRATED </a:t>
            </a:r>
            <a:endParaRPr lang="en-US" sz="8660">
              <a:solidFill>
                <a:srgbClr val="EDCA98"/>
              </a:solidFill>
              <a:latin typeface="Algerian" panose="04020705040A02060702" charset="0"/>
              <a:ea typeface="Norwester" panose="00000506000000000000"/>
              <a:cs typeface="Algerian" panose="04020705040A02060702" charset="0"/>
              <a:sym typeface="Norwester" panose="00000506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595880"/>
            <a:ext cx="3497580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b="1">
                <a:solidFill>
                  <a:srgbClr val="EDCA98"/>
                </a:solidFill>
                <a:latin typeface="Algerian" panose="04020705040A02060702" charset="0"/>
                <a:ea typeface="Canva Sans Bold" panose="020B0803030501040103"/>
                <a:cs typeface="Algerian" panose="04020705040A02060702" charset="0"/>
                <a:sym typeface="Canva Sans Bold" panose="020B0803030501040103"/>
              </a:rPr>
              <a:t>Output</a:t>
            </a:r>
            <a:endParaRPr lang="en-US" sz="6400" b="1">
              <a:solidFill>
                <a:srgbClr val="EDCA98"/>
              </a:solidFill>
              <a:latin typeface="Algerian" panose="04020705040A02060702" charset="0"/>
              <a:ea typeface="Canva Sans Bold" panose="020B0803030501040103"/>
              <a:cs typeface="Algerian" panose="04020705040A02060702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836407"/>
            <a:ext cx="6912864" cy="6172200"/>
          </a:xfrm>
          <a:custGeom>
            <a:avLst/>
            <a:gdLst/>
            <a:ahLst/>
            <a:cxnLst/>
            <a:rect l="l" t="t" r="r" b="b"/>
            <a:pathLst>
              <a:path w="6912864" h="6172200">
                <a:moveTo>
                  <a:pt x="0" y="0"/>
                </a:moveTo>
                <a:lnTo>
                  <a:pt x="6912864" y="0"/>
                </a:lnTo>
                <a:lnTo>
                  <a:pt x="691286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38610" y="7171376"/>
            <a:ext cx="5599547" cy="3502262"/>
          </a:xfrm>
          <a:custGeom>
            <a:avLst/>
            <a:gdLst/>
            <a:ahLst/>
            <a:cxnLst/>
            <a:rect l="l" t="t" r="r" b="b"/>
            <a:pathLst>
              <a:path w="5599547" h="3502262">
                <a:moveTo>
                  <a:pt x="0" y="0"/>
                </a:moveTo>
                <a:lnTo>
                  <a:pt x="5599547" y="0"/>
                </a:lnTo>
                <a:lnTo>
                  <a:pt x="5599547" y="3502262"/>
                </a:lnTo>
                <a:lnTo>
                  <a:pt x="0" y="350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49109" y="5009197"/>
            <a:ext cx="5938891" cy="5078871"/>
          </a:xfrm>
          <a:custGeom>
            <a:avLst/>
            <a:gdLst/>
            <a:ahLst/>
            <a:cxnLst/>
            <a:rect l="l" t="t" r="r" b="b"/>
            <a:pathLst>
              <a:path w="5938891" h="5078871">
                <a:moveTo>
                  <a:pt x="0" y="0"/>
                </a:moveTo>
                <a:lnTo>
                  <a:pt x="5938891" y="0"/>
                </a:lnTo>
                <a:lnTo>
                  <a:pt x="5938891" y="5078872"/>
                </a:lnTo>
                <a:lnTo>
                  <a:pt x="0" y="5078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69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4755" y="-85168"/>
            <a:ext cx="4396182" cy="4396182"/>
          </a:xfrm>
          <a:custGeom>
            <a:avLst/>
            <a:gdLst/>
            <a:ahLst/>
            <a:cxnLst/>
            <a:rect l="l" t="t" r="r" b="b"/>
            <a:pathLst>
              <a:path w="4396182" h="4396182">
                <a:moveTo>
                  <a:pt x="0" y="0"/>
                </a:moveTo>
                <a:lnTo>
                  <a:pt x="4396182" y="0"/>
                </a:lnTo>
                <a:lnTo>
                  <a:pt x="4396182" y="4396182"/>
                </a:lnTo>
                <a:lnTo>
                  <a:pt x="0" y="4396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4755" y="269777"/>
            <a:ext cx="4396182" cy="4396182"/>
          </a:xfrm>
          <a:custGeom>
            <a:avLst/>
            <a:gdLst/>
            <a:ahLst/>
            <a:cxnLst/>
            <a:rect l="l" t="t" r="r" b="b"/>
            <a:pathLst>
              <a:path w="4396182" h="4396182">
                <a:moveTo>
                  <a:pt x="0" y="0"/>
                </a:moveTo>
                <a:lnTo>
                  <a:pt x="4396182" y="0"/>
                </a:lnTo>
                <a:lnTo>
                  <a:pt x="4396182" y="4396182"/>
                </a:lnTo>
                <a:lnTo>
                  <a:pt x="0" y="4396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65518" y="-85168"/>
            <a:ext cx="5106073" cy="5106073"/>
          </a:xfrm>
          <a:custGeom>
            <a:avLst/>
            <a:gdLst/>
            <a:ahLst/>
            <a:cxnLst/>
            <a:rect l="l" t="t" r="r" b="b"/>
            <a:pathLst>
              <a:path w="5106073" h="5106073">
                <a:moveTo>
                  <a:pt x="0" y="0"/>
                </a:moveTo>
                <a:lnTo>
                  <a:pt x="5106073" y="0"/>
                </a:lnTo>
                <a:lnTo>
                  <a:pt x="5106073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93756" y="4363086"/>
            <a:ext cx="6649243" cy="267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>
                <a:solidFill>
                  <a:srgbClr val="EDCA98"/>
                </a:solidFill>
                <a:latin typeface="Algerian" panose="04020705040A02060702" charset="0"/>
                <a:ea typeface="Norwester" panose="00000506000000000000"/>
                <a:cs typeface="Algerian" panose="04020705040A02060702" charset="0"/>
                <a:sym typeface="Norwester" panose="00000506000000000000"/>
              </a:rPr>
              <a:t>THANK YOU</a:t>
            </a:r>
            <a:endParaRPr lang="en-US" sz="9500">
              <a:solidFill>
                <a:srgbClr val="EDCA98"/>
              </a:solidFill>
              <a:latin typeface="Algerian" panose="04020705040A02060702" charset="0"/>
              <a:ea typeface="Norwester" panose="00000506000000000000"/>
              <a:cs typeface="Algerian" panose="04020705040A02060702" charset="0"/>
              <a:sym typeface="Norwester" panose="00000506000000000000"/>
            </a:endParaRPr>
          </a:p>
          <a:p>
            <a:pPr algn="l">
              <a:lnSpc>
                <a:spcPts val="10450"/>
              </a:lnSpc>
            </a:pPr>
            <a:r>
              <a:rPr lang="en-US" sz="9500">
                <a:solidFill>
                  <a:srgbClr val="EDCA98"/>
                </a:solidFill>
                <a:latin typeface="Algerian" panose="04020705040A02060702" charset="0"/>
                <a:ea typeface="Norwester" panose="00000506000000000000"/>
                <a:cs typeface="Algerian" panose="04020705040A02060702" charset="0"/>
                <a:sym typeface="Norwester" panose="00000506000000000000"/>
              </a:rPr>
              <a:t>EVERYONE</a:t>
            </a:r>
            <a:endParaRPr lang="en-US" sz="9500">
              <a:solidFill>
                <a:srgbClr val="EDCA98"/>
              </a:solidFill>
              <a:latin typeface="Algerian" panose="04020705040A02060702" charset="0"/>
              <a:ea typeface="Norwester" panose="00000506000000000000"/>
              <a:cs typeface="Algerian" panose="04020705040A02060702" charset="0"/>
              <a:sym typeface="Norwester" panose="00000506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18378" y="4961572"/>
            <a:ext cx="5124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36">
                <a:solidFill>
                  <a:srgbClr val="EDCA98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</a:t>
            </a:r>
            <a:endParaRPr lang="en-US" sz="1800" spc="-36">
              <a:solidFill>
                <a:srgbClr val="EDCA98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 rot="866500">
            <a:off x="14724592" y="1983782"/>
            <a:ext cx="1855379" cy="3178998"/>
          </a:xfrm>
          <a:custGeom>
            <a:avLst/>
            <a:gdLst/>
            <a:ahLst/>
            <a:cxnLst/>
            <a:rect l="l" t="t" r="r" b="b"/>
            <a:pathLst>
              <a:path w="1855379" h="3178998">
                <a:moveTo>
                  <a:pt x="0" y="0"/>
                </a:moveTo>
                <a:lnTo>
                  <a:pt x="1855379" y="0"/>
                </a:lnTo>
                <a:lnTo>
                  <a:pt x="1855379" y="3178998"/>
                </a:lnTo>
                <a:lnTo>
                  <a:pt x="0" y="317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557523" y="7374910"/>
            <a:ext cx="5369988" cy="4548273"/>
            <a:chOff x="0" y="0"/>
            <a:chExt cx="1300744" cy="1101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4"/>
              <a:stretch>
                <a:fillRect r="-4957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484740"/>
            <a:ext cx="11097158" cy="577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</a:t>
            </a: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School mock IELTS and GRE exam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300 students, each room max 30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1. Assign to each student with a unique ID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2. Assign student to a room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3. Ensure no overcapacity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4. One room per student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5. Enter only after exam starts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6. No leaving before exam ends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120"/>
              </a:lnSpc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// 7. Attendance summary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1075690"/>
            <a:ext cx="1083494" cy="923925"/>
          </a:xfrm>
          <a:custGeom>
            <a:avLst/>
            <a:gdLst/>
            <a:ahLst/>
            <a:cxnLst/>
            <a:rect l="l" t="t" r="r" b="b"/>
            <a:pathLst>
              <a:path w="1083494" h="923925">
                <a:moveTo>
                  <a:pt x="0" y="0"/>
                </a:moveTo>
                <a:lnTo>
                  <a:pt x="1083494" y="0"/>
                </a:lnTo>
                <a:lnTo>
                  <a:pt x="1083494" y="923925"/>
                </a:lnTo>
                <a:lnTo>
                  <a:pt x="0" y="923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10280" y="951865"/>
            <a:ext cx="6694487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The problem &amp;&amp;  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075815"/>
            <a:ext cx="7601640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Algerian" panose="04020705040A02060702" charset="0"/>
                <a:ea typeface="Norwester" panose="00000506000000000000"/>
                <a:cs typeface="Algerian" panose="04020705040A02060702" charset="0"/>
                <a:sym typeface="Norwester" panose="00000506000000000000"/>
              </a:rPr>
              <a:t>OBJECTIVE</a:t>
            </a:r>
            <a:endParaRPr lang="en-US" sz="9500">
              <a:solidFill>
                <a:srgbClr val="FFFFFF"/>
              </a:solidFill>
              <a:latin typeface="Algerian" panose="04020705040A02060702" charset="0"/>
              <a:ea typeface="Norwester" panose="00000506000000000000"/>
              <a:cs typeface="Algerian" panose="04020705040A02060702" charset="0"/>
              <a:sym typeface="Norwester" panose="00000506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067886" y="8172352"/>
            <a:ext cx="5369988" cy="4548273"/>
            <a:chOff x="0" y="0"/>
            <a:chExt cx="1300744" cy="11017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2"/>
              <a:stretch>
                <a:fillRect r="-4957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50087" y="4062144"/>
            <a:ext cx="7557035" cy="2162713"/>
          </a:xfrm>
          <a:custGeom>
            <a:avLst/>
            <a:gdLst/>
            <a:ahLst/>
            <a:cxnLst/>
            <a:rect l="l" t="t" r="r" b="b"/>
            <a:pathLst>
              <a:path w="7557035" h="2162713">
                <a:moveTo>
                  <a:pt x="0" y="0"/>
                </a:moveTo>
                <a:lnTo>
                  <a:pt x="7557035" y="0"/>
                </a:lnTo>
                <a:lnTo>
                  <a:pt x="7557035" y="2162712"/>
                </a:lnTo>
                <a:lnTo>
                  <a:pt x="0" y="2162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9" b="-22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578462"/>
            <a:ext cx="8921387" cy="635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305" lvl="1" indent="-394970" algn="l">
              <a:lnSpc>
                <a:spcPts val="5120"/>
              </a:lnSpc>
              <a:buFont typeface="Arial" panose="020B0604020202020204"/>
              <a:buChar char="•"/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 child process is created with fork(). 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89305" lvl="1" indent="-394970" algn="l">
              <a:lnSpc>
                <a:spcPts val="5120"/>
              </a:lnSpc>
              <a:buFont typeface="Arial" panose="020B0604020202020204"/>
              <a:buChar char="•"/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Child runs allocator_child() to assign students to rooms. 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89305" lvl="1" indent="-394970" algn="l">
              <a:lnSpc>
                <a:spcPts val="5120"/>
              </a:lnSpc>
              <a:buFont typeface="Arial" panose="020B0604020202020204"/>
              <a:buChar char="•"/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Uses shared memory (mmap) so parent and child can communicate. 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89305" lvl="1" indent="-394970" algn="l">
              <a:lnSpc>
                <a:spcPts val="5120"/>
              </a:lnSpc>
              <a:buFont typeface="Arial" panose="020B0604020202020204"/>
              <a:buChar char="•"/>
            </a:pPr>
            <a:r>
              <a:rPr lang="en-US" sz="365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Parent waits for child to finish (wait(&amp;st)). </a:t>
            </a:r>
            <a:endParaRPr lang="en-US" sz="365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Parent then reads sh-&gt;rooms (number of rooms) and proceeds.</a:t>
            </a:r>
            <a:endParaRPr lang="en-US" sz="3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32829" y="904875"/>
            <a:ext cx="1089407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Process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088611" y="9017640"/>
            <a:ext cx="5369988" cy="4548273"/>
            <a:chOff x="0" y="0"/>
            <a:chExt cx="1300744" cy="11017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2"/>
              <a:stretch>
                <a:fillRect r="-4957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950077" y="2136858"/>
            <a:ext cx="7944604" cy="4190778"/>
          </a:xfrm>
          <a:custGeom>
            <a:avLst/>
            <a:gdLst/>
            <a:ahLst/>
            <a:cxnLst/>
            <a:rect l="l" t="t" r="r" b="b"/>
            <a:pathLst>
              <a:path w="7944604" h="4190778">
                <a:moveTo>
                  <a:pt x="0" y="0"/>
                </a:moveTo>
                <a:lnTo>
                  <a:pt x="7944604" y="0"/>
                </a:lnTo>
                <a:lnTo>
                  <a:pt x="7944604" y="4190779"/>
                </a:lnTo>
                <a:lnTo>
                  <a:pt x="0" y="4190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677160"/>
            <a:ext cx="8115300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Separation of work: Child only assigns ID student → room assignments. </a:t>
            </a:r>
            <a:endParaRPr lang="en-US" sz="3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Isolation: Child exits after finishing allocation; parent safely continues. </a:t>
            </a:r>
            <a:endParaRPr lang="en-US" sz="3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Sc</a:t>
            </a: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alability: Could extend to multiple children for different tasks in larger systems.</a:t>
            </a:r>
            <a:endParaRPr lang="en-US" sz="3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028700" y="1028700"/>
            <a:ext cx="12098204" cy="970915"/>
            <a:chOff x="0" y="0"/>
            <a:chExt cx="16130939" cy="12945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553" cy="1294553"/>
            </a:xfrm>
            <a:custGeom>
              <a:avLst/>
              <a:gdLst/>
              <a:ahLst/>
              <a:cxnLst/>
              <a:rect l="l" t="t" r="r" b="b"/>
              <a:pathLst>
                <a:path w="1294553" h="1294553">
                  <a:moveTo>
                    <a:pt x="0" y="0"/>
                  </a:moveTo>
                  <a:lnTo>
                    <a:pt x="1294553" y="0"/>
                  </a:lnTo>
                  <a:lnTo>
                    <a:pt x="1294553" y="1294553"/>
                  </a:lnTo>
                  <a:lnTo>
                    <a:pt x="0" y="129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605506" y="-123825"/>
              <a:ext cx="14525433" cy="1418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sz="6400" b="1">
                  <a:solidFill>
                    <a:srgbClr val="FFFFFF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Implementation of Process</a:t>
              </a:r>
              <a:endPara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9950077" y="6460987"/>
            <a:ext cx="4303999" cy="3200410"/>
          </a:xfrm>
          <a:custGeom>
            <a:avLst/>
            <a:gdLst/>
            <a:ahLst/>
            <a:cxnLst/>
            <a:rect l="l" t="t" r="r" b="b"/>
            <a:pathLst>
              <a:path w="4303999" h="3200410">
                <a:moveTo>
                  <a:pt x="0" y="0"/>
                </a:moveTo>
                <a:lnTo>
                  <a:pt x="4303999" y="0"/>
                </a:lnTo>
                <a:lnTo>
                  <a:pt x="4303999" y="3200410"/>
                </a:lnTo>
                <a:lnTo>
                  <a:pt x="0" y="3200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1650" y="2950594"/>
            <a:ext cx="6596821" cy="2345200"/>
          </a:xfrm>
          <a:custGeom>
            <a:avLst/>
            <a:gdLst/>
            <a:ahLst/>
            <a:cxnLst/>
            <a:rect l="l" t="t" r="r" b="b"/>
            <a:pathLst>
              <a:path w="6596821" h="2345200">
                <a:moveTo>
                  <a:pt x="0" y="0"/>
                </a:moveTo>
                <a:lnTo>
                  <a:pt x="6596820" y="0"/>
                </a:lnTo>
                <a:lnTo>
                  <a:pt x="6596820" y="2345199"/>
                </a:lnTo>
                <a:lnTo>
                  <a:pt x="0" y="23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1650" y="6586143"/>
            <a:ext cx="6648728" cy="871012"/>
          </a:xfrm>
          <a:custGeom>
            <a:avLst/>
            <a:gdLst/>
            <a:ahLst/>
            <a:cxnLst/>
            <a:rect l="l" t="t" r="r" b="b"/>
            <a:pathLst>
              <a:path w="6648728" h="871012">
                <a:moveTo>
                  <a:pt x="0" y="0"/>
                </a:moveTo>
                <a:lnTo>
                  <a:pt x="6648728" y="0"/>
                </a:lnTo>
                <a:lnTo>
                  <a:pt x="6648728" y="871012"/>
                </a:lnTo>
                <a:lnTo>
                  <a:pt x="0" y="871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18264" y="3004520"/>
            <a:ext cx="9579655" cy="422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 student threads to model each student’s behavior: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</a:p>
          <a:p>
            <a:pPr marL="589280" lvl="1" indent="-294640" algn="l">
              <a:lnSpc>
                <a:spcPts val="3820"/>
              </a:lnSpc>
              <a:buFont typeface="Arial" panose="020B0604020202020204"/>
              <a:buChar char="•"/>
            </a:pPr>
            <a:r>
              <a:rPr lang="en-US" sz="273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arg-&gt;room = sh-&gt;room_of_student[i]; </a:t>
            </a:r>
            <a:endParaRPr lang="en-US" sz="273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20"/>
              </a:lnSpc>
            </a:pPr>
            <a:r>
              <a:rPr lang="en-US" sz="273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This thread is assigned room</a:t>
            </a:r>
            <a:endParaRPr lang="en-US" sz="273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20"/>
              </a:lnSpc>
            </a:pPr>
          </a:p>
          <a:p>
            <a:pPr algn="l">
              <a:lnSpc>
                <a:spcPts val="3820"/>
              </a:lnSpc>
            </a:pPr>
          </a:p>
          <a:p>
            <a:pPr marL="589280" lvl="1" indent="-294640" algn="l">
              <a:lnSpc>
                <a:spcPts val="3820"/>
              </a:lnSpc>
              <a:buFont typeface="Arial" panose="020B0604020202020204"/>
              <a:buChar char="•"/>
            </a:pPr>
            <a:r>
              <a:rPr lang="en-US" sz="273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pthread_create(&amp;tids[i], NULL, student_thread, arg); </a:t>
            </a:r>
            <a:endParaRPr lang="en-US" sz="273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20"/>
              </a:lnSpc>
            </a:pPr>
            <a:r>
              <a:rPr lang="en-US" sz="273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start the thread running student_thread</a:t>
            </a:r>
            <a:endParaRPr lang="en-US" sz="273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235186" y="904875"/>
            <a:ext cx="1089407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Thread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16343" y="6671624"/>
            <a:ext cx="8290904" cy="1500727"/>
          </a:xfrm>
          <a:custGeom>
            <a:avLst/>
            <a:gdLst/>
            <a:ahLst/>
            <a:cxnLst/>
            <a:rect l="l" t="t" r="r" b="b"/>
            <a:pathLst>
              <a:path w="8290904" h="1500727">
                <a:moveTo>
                  <a:pt x="0" y="0"/>
                </a:moveTo>
                <a:lnTo>
                  <a:pt x="8290904" y="0"/>
                </a:lnTo>
                <a:lnTo>
                  <a:pt x="8290904" y="1500728"/>
                </a:lnTo>
                <a:lnTo>
                  <a:pt x="0" y="15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89991" y="3987419"/>
            <a:ext cx="3529138" cy="2197129"/>
          </a:xfrm>
          <a:custGeom>
            <a:avLst/>
            <a:gdLst/>
            <a:ahLst/>
            <a:cxnLst/>
            <a:rect l="l" t="t" r="r" b="b"/>
            <a:pathLst>
              <a:path w="3529138" h="2197129">
                <a:moveTo>
                  <a:pt x="0" y="0"/>
                </a:moveTo>
                <a:lnTo>
                  <a:pt x="3529138" y="0"/>
                </a:lnTo>
                <a:lnTo>
                  <a:pt x="3529138" y="2197129"/>
                </a:lnTo>
                <a:lnTo>
                  <a:pt x="0" y="2197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28700" y="1028700"/>
            <a:ext cx="12098204" cy="970915"/>
            <a:chOff x="0" y="0"/>
            <a:chExt cx="16130939" cy="12945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4553" cy="1294553"/>
            </a:xfrm>
            <a:custGeom>
              <a:avLst/>
              <a:gdLst/>
              <a:ahLst/>
              <a:cxnLst/>
              <a:rect l="l" t="t" r="r" b="b"/>
              <a:pathLst>
                <a:path w="1294553" h="1294553">
                  <a:moveTo>
                    <a:pt x="0" y="0"/>
                  </a:moveTo>
                  <a:lnTo>
                    <a:pt x="1294553" y="0"/>
                  </a:lnTo>
                  <a:lnTo>
                    <a:pt x="1294553" y="1294553"/>
                  </a:lnTo>
                  <a:lnTo>
                    <a:pt x="0" y="129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05506" y="-123825"/>
              <a:ext cx="14525433" cy="1418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60"/>
                </a:lnSpc>
              </a:pPr>
              <a:r>
                <a:rPr lang="en-US" sz="6400" b="1">
                  <a:solidFill>
                    <a:srgbClr val="FFFFFF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Implementation of Thread</a:t>
              </a:r>
              <a:endPara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3576311" y="8376655"/>
            <a:ext cx="5520348" cy="3105196"/>
          </a:xfrm>
          <a:custGeom>
            <a:avLst/>
            <a:gdLst/>
            <a:ahLst/>
            <a:cxnLst/>
            <a:rect l="l" t="t" r="r" b="b"/>
            <a:pathLst>
              <a:path w="5520348" h="3105196">
                <a:moveTo>
                  <a:pt x="0" y="0"/>
                </a:moveTo>
                <a:lnTo>
                  <a:pt x="5520348" y="0"/>
                </a:lnTo>
                <a:lnTo>
                  <a:pt x="5520348" y="3105196"/>
                </a:lnTo>
                <a:lnTo>
                  <a:pt x="0" y="3105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2450" y="2763661"/>
            <a:ext cx="8133893" cy="679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Controller thread to manage timing: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</a:p>
          <a:p>
            <a:pPr marL="595630" lvl="1" indent="-297815" algn="l">
              <a:lnSpc>
                <a:spcPts val="3860"/>
              </a:lnSpc>
              <a:buFont typeface="Arial" panose="020B0604020202020204"/>
              <a:buChar char="•"/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pthread_t ctrl_tid;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Creates a </a:t>
            </a: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thread handle to store the controller thread’s ID.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</a:p>
          <a:p>
            <a:pPr marL="595630" lvl="1" indent="-297815" algn="l">
              <a:lnSpc>
                <a:spcPts val="3860"/>
              </a:lnSpc>
              <a:buFont typeface="Arial" panose="020B0604020202020204"/>
              <a:buChar char="•"/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Contr</a:t>
            </a: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ollerCfg cfg = { N, duration_s, start_delay_s };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Packs the controller’s settings into one struct: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</a:p>
          <a:p>
            <a:pPr marL="595630" lvl="1" indent="-297815" algn="l">
              <a:lnSpc>
                <a:spcPts val="3860"/>
              </a:lnSpc>
              <a:buFont typeface="Arial" panose="020B0604020202020204"/>
              <a:buChar char="•"/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pthread_create(&amp;ctrl_tid, NULL, controller_thread, &amp;cfg);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  <a:r>
              <a:rPr lang="en-US" sz="276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Starts the controller thread</a:t>
            </a:r>
            <a:endParaRPr lang="en-US" sz="276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8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58669" y="6619552"/>
            <a:ext cx="6215189" cy="1579780"/>
          </a:xfrm>
          <a:custGeom>
            <a:avLst/>
            <a:gdLst/>
            <a:ahLst/>
            <a:cxnLst/>
            <a:rect l="l" t="t" r="r" b="b"/>
            <a:pathLst>
              <a:path w="6215189" h="1579780">
                <a:moveTo>
                  <a:pt x="0" y="0"/>
                </a:moveTo>
                <a:lnTo>
                  <a:pt x="6215189" y="0"/>
                </a:lnTo>
                <a:lnTo>
                  <a:pt x="6215189" y="1579780"/>
                </a:lnTo>
                <a:lnTo>
                  <a:pt x="0" y="1579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58669" y="4432479"/>
            <a:ext cx="7895740" cy="1643276"/>
          </a:xfrm>
          <a:custGeom>
            <a:avLst/>
            <a:gdLst/>
            <a:ahLst/>
            <a:cxnLst/>
            <a:rect l="l" t="t" r="r" b="b"/>
            <a:pathLst>
              <a:path w="7895740" h="1643276">
                <a:moveTo>
                  <a:pt x="0" y="0"/>
                </a:moveTo>
                <a:lnTo>
                  <a:pt x="7895740" y="0"/>
                </a:lnTo>
                <a:lnTo>
                  <a:pt x="7895740" y="1643275"/>
                </a:lnTo>
                <a:lnTo>
                  <a:pt x="0" y="1643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3787" y="2424265"/>
            <a:ext cx="9579655" cy="7000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260" lvl="1" indent="-278130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ControllerCfg *cfg = (ControllerCfg*)vp;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Cast the generic argument to  struct so we can read start_delay_s, num_students, duration_s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2310"/>
              </a:lnSpc>
            </a:pPr>
          </a:p>
          <a:p>
            <a:pPr marL="556260" lvl="1" indent="-278130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</a:t>
            </a: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leep(cfg-&gt;start_delay_s);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Waits for a certain period of time before the exam begins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2310"/>
              </a:lnSpc>
            </a:pPr>
          </a:p>
          <a:p>
            <a:pPr marL="556260" lvl="1" indent="-278130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for (int i = 0; i &lt; cfg-&gt;num_students; i++) sem_post(&amp;exam_start);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Open the start gate: post one permit per student, so all threads blocked on sem_wait(&amp;exam_start){it is in the student thread function} can proceed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2310"/>
              </a:lnSpc>
            </a:pPr>
          </a:p>
          <a:p>
            <a:pPr marL="556260" lvl="1" indent="-278130" algn="l">
              <a:lnSpc>
                <a:spcPts val="3605"/>
              </a:lnSpc>
              <a:buFont typeface="Arial" panose="020B0604020202020204"/>
              <a:buChar char="•"/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sleep(cfg-&gt;duration_s);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3605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Let the exam run for a certain period of time.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2310"/>
              </a:lnSpc>
            </a:pPr>
          </a:p>
          <a:p>
            <a:pPr algn="l">
              <a:lnSpc>
                <a:spcPts val="3605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235186" y="904875"/>
            <a:ext cx="1089407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Thread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4067886" y="8172352"/>
            <a:ext cx="5369988" cy="4548273"/>
            <a:chOff x="0" y="0"/>
            <a:chExt cx="1300744" cy="1101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4"/>
              <a:stretch>
                <a:fillRect r="-4957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7267648" y="1999615"/>
            <a:ext cx="9485232" cy="1481177"/>
          </a:xfrm>
          <a:custGeom>
            <a:avLst/>
            <a:gdLst/>
            <a:ahLst/>
            <a:cxnLst/>
            <a:rect l="l" t="t" r="r" b="b"/>
            <a:pathLst>
              <a:path w="9485232" h="1481177">
                <a:moveTo>
                  <a:pt x="0" y="0"/>
                </a:moveTo>
                <a:lnTo>
                  <a:pt x="9485232" y="0"/>
                </a:lnTo>
                <a:lnTo>
                  <a:pt x="9485232" y="1481177"/>
                </a:lnTo>
                <a:lnTo>
                  <a:pt x="0" y="1481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67648" y="3887148"/>
            <a:ext cx="9413076" cy="2397670"/>
          </a:xfrm>
          <a:custGeom>
            <a:avLst/>
            <a:gdLst/>
            <a:ahLst/>
            <a:cxnLst/>
            <a:rect l="l" t="t" r="r" b="b"/>
            <a:pathLst>
              <a:path w="9413076" h="2397670">
                <a:moveTo>
                  <a:pt x="0" y="0"/>
                </a:moveTo>
                <a:lnTo>
                  <a:pt x="9413076" y="0"/>
                </a:lnTo>
                <a:lnTo>
                  <a:pt x="9413076" y="2397671"/>
                </a:lnTo>
                <a:lnTo>
                  <a:pt x="0" y="239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67648" y="6694394"/>
            <a:ext cx="10921029" cy="824276"/>
          </a:xfrm>
          <a:custGeom>
            <a:avLst/>
            <a:gdLst/>
            <a:ahLst/>
            <a:cxnLst/>
            <a:rect l="l" t="t" r="r" b="b"/>
            <a:pathLst>
              <a:path w="10921029" h="824276">
                <a:moveTo>
                  <a:pt x="0" y="0"/>
                </a:moveTo>
                <a:lnTo>
                  <a:pt x="10921028" y="0"/>
                </a:lnTo>
                <a:lnTo>
                  <a:pt x="10921028" y="824275"/>
                </a:lnTo>
                <a:lnTo>
                  <a:pt x="0" y="824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0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35186" y="904875"/>
            <a:ext cx="1304412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Semaphore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2673529"/>
            <a:ext cx="6936871" cy="6379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845" lvl="1" indent="-395605" algn="l">
              <a:lnSpc>
                <a:spcPts val="513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6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All st</a:t>
            </a:r>
            <a:r>
              <a:rPr lang="en-US" sz="366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udents (threads) call sem_wait(&amp;exam_start) and block until the controller gives the signal.</a:t>
            </a:r>
            <a:endParaRPr lang="en-US" sz="366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91845" lvl="1" indent="-395605" algn="l">
              <a:lnSpc>
                <a:spcPts val="513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66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When the controller does sem_post for every student, they all get released and start entering rooms</a:t>
            </a:r>
            <a:endParaRPr lang="en-US" sz="366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5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03" b="-1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70915" cy="970915"/>
          </a:xfrm>
          <a:custGeom>
            <a:avLst/>
            <a:gdLst/>
            <a:ahLst/>
            <a:cxnLst/>
            <a:rect l="l" t="t" r="r" b="b"/>
            <a:pathLst>
              <a:path w="970915" h="970915">
                <a:moveTo>
                  <a:pt x="0" y="0"/>
                </a:moveTo>
                <a:lnTo>
                  <a:pt x="970915" y="0"/>
                </a:lnTo>
                <a:lnTo>
                  <a:pt x="970915" y="970915"/>
                </a:lnTo>
                <a:lnTo>
                  <a:pt x="0" y="97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4067886" y="8172352"/>
            <a:ext cx="5369988" cy="4548273"/>
            <a:chOff x="0" y="0"/>
            <a:chExt cx="1300744" cy="1101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0744" cy="1101704"/>
            </a:xfrm>
            <a:custGeom>
              <a:avLst/>
              <a:gdLst/>
              <a:ahLst/>
              <a:cxnLst/>
              <a:rect l="l" t="t" r="r" b="b"/>
              <a:pathLst>
                <a:path w="1300744" h="1101704">
                  <a:moveTo>
                    <a:pt x="25951" y="0"/>
                  </a:moveTo>
                  <a:lnTo>
                    <a:pt x="1274793" y="0"/>
                  </a:lnTo>
                  <a:cubicBezTo>
                    <a:pt x="1281676" y="0"/>
                    <a:pt x="1288277" y="2734"/>
                    <a:pt x="1293143" y="7601"/>
                  </a:cubicBezTo>
                  <a:cubicBezTo>
                    <a:pt x="1298010" y="12467"/>
                    <a:pt x="1300744" y="19068"/>
                    <a:pt x="1300744" y="25951"/>
                  </a:cubicBezTo>
                  <a:lnTo>
                    <a:pt x="1300744" y="1075754"/>
                  </a:lnTo>
                  <a:cubicBezTo>
                    <a:pt x="1300744" y="1090086"/>
                    <a:pt x="1289125" y="1101704"/>
                    <a:pt x="1274793" y="1101704"/>
                  </a:cubicBezTo>
                  <a:lnTo>
                    <a:pt x="25951" y="1101704"/>
                  </a:lnTo>
                  <a:cubicBezTo>
                    <a:pt x="11618" y="1101704"/>
                    <a:pt x="0" y="1090086"/>
                    <a:pt x="0" y="1075754"/>
                  </a:cubicBezTo>
                  <a:lnTo>
                    <a:pt x="0" y="25951"/>
                  </a:lnTo>
                  <a:cubicBezTo>
                    <a:pt x="0" y="11618"/>
                    <a:pt x="11618" y="0"/>
                    <a:pt x="25951" y="0"/>
                  </a:cubicBezTo>
                  <a:close/>
                </a:path>
              </a:pathLst>
            </a:custGeom>
            <a:blipFill>
              <a:blip r:embed="rId4"/>
              <a:stretch>
                <a:fillRect r="-4957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757249" y="3328479"/>
            <a:ext cx="9144000" cy="2344264"/>
          </a:xfrm>
          <a:custGeom>
            <a:avLst/>
            <a:gdLst/>
            <a:ahLst/>
            <a:cxnLst/>
            <a:rect l="l" t="t" r="r" b="b"/>
            <a:pathLst>
              <a:path w="9144000" h="2344264">
                <a:moveTo>
                  <a:pt x="0" y="0"/>
                </a:moveTo>
                <a:lnTo>
                  <a:pt x="9144000" y="0"/>
                </a:lnTo>
                <a:lnTo>
                  <a:pt x="9144000" y="2344264"/>
                </a:lnTo>
                <a:lnTo>
                  <a:pt x="0" y="234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35186" y="904875"/>
            <a:ext cx="1304412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Implementation of Semaphore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174" y="2434862"/>
            <a:ext cx="7995454" cy="755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room_sem → Used for room capacity management.</a:t>
            </a:r>
            <a:endParaRPr lang="en-US" sz="333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Prevents more than CAP students from entering a room.</a:t>
            </a:r>
            <a:endParaRPr lang="en-US" sz="333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Students block if the room is full and wait for a slot.</a:t>
            </a:r>
            <a:endParaRPr lang="en-US" sz="333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670"/>
              </a:lnSpc>
              <a:spcBef>
                <a:spcPct val="0"/>
              </a:spcBef>
            </a:pPr>
          </a:p>
          <a:p>
            <a:pPr marL="720090" lvl="1" indent="-360045" algn="ctr">
              <a:lnSpc>
                <a:spcPts val="467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33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exam_start = synchronization of when students start.</a:t>
            </a:r>
            <a:endParaRPr lang="en-US" sz="333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20090" lvl="1" indent="-360045" algn="ctr">
              <a:lnSpc>
                <a:spcPts val="467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33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room_sem = synchronization of how many students can be in a room at once.</a:t>
            </a:r>
            <a:endParaRPr lang="en-US" sz="333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6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3497</Words>
  <Application>WPS Presentation</Application>
  <PresentationFormat>On-screen Show (4:3)</PresentationFormat>
  <Paragraphs>124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Norwester</vt:lpstr>
      <vt:lpstr>Helvetica World</vt:lpstr>
      <vt:lpstr>Canva Sans Bold</vt:lpstr>
      <vt:lpstr>Arial</vt:lpstr>
      <vt:lpstr>Calibri</vt:lpstr>
      <vt:lpstr>Microsoft YaHei</vt:lpstr>
      <vt:lpstr>Arial Unicode MS</vt:lpstr>
      <vt:lpstr>Algerian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Black Modern Simple Metaverse Presentation</dc:title>
  <dc:creator/>
  <cp:lastModifiedBy>Hafsa Ferdousi</cp:lastModifiedBy>
  <cp:revision>2</cp:revision>
  <dcterms:created xsi:type="dcterms:W3CDTF">2006-08-16T00:00:00Z</dcterms:created>
  <dcterms:modified xsi:type="dcterms:W3CDTF">2025-09-03T01:47:51Z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6A4E1EA6226B4DD2B33A3EC071F847B2_12</vt:lpwstr>
  </property>
  <property fmtid="{D5CDD505-2E9C-101B-9397-08002B2CF9AE}" pid="3" name="KSOProductBuildVer">
    <vt:lpwstr>1033-12.2.0.22549</vt:lpwstr>
  </property>
</Properties>
</file>